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sldIdLst>
    <p:sldId id="256" r:id="rId2"/>
    <p:sldId id="396" r:id="rId3"/>
    <p:sldId id="355" r:id="rId4"/>
    <p:sldId id="302" r:id="rId5"/>
    <p:sldId id="397" r:id="rId6"/>
    <p:sldId id="398" r:id="rId7"/>
    <p:sldId id="399" r:id="rId8"/>
    <p:sldId id="400" r:id="rId9"/>
    <p:sldId id="401" r:id="rId10"/>
    <p:sldId id="403" r:id="rId11"/>
    <p:sldId id="402" r:id="rId12"/>
    <p:sldId id="404" r:id="rId13"/>
    <p:sldId id="405" r:id="rId14"/>
    <p:sldId id="406" r:id="rId15"/>
    <p:sldId id="407" r:id="rId16"/>
    <p:sldId id="408" r:id="rId17"/>
    <p:sldId id="376" r:id="rId18"/>
    <p:sldId id="298" r:id="rId19"/>
  </p:sldIdLst>
  <p:sldSz cx="12192000" cy="6858000"/>
  <p:notesSz cx="6858000" cy="9144000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Ink Free" panose="03080402000500000000" pitchFamily="66" charset="0"/>
      <p:regular r:id="rId25"/>
    </p:embeddedFont>
    <p:embeddedFont>
      <p:font typeface="Verdana" panose="020B0604030504040204" pitchFamily="34" charset="0"/>
      <p:regular r:id="rId26"/>
      <p:bold r:id="rId27"/>
      <p:italic r:id="rId28"/>
      <p:boldItalic r:id="rId2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00" y="2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4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Bug Finding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Find bugs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Sheet1!$A$2:$A$3</c:f>
              <c:numCache>
                <c:formatCode>General</c:formatCode>
                <c:ptCount val="2"/>
                <c:pt idx="0">
                  <c:v>1</c:v>
                </c:pt>
              </c:numCache>
            </c:numRef>
          </c:xVal>
          <c:y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95E-DE49-87DC-D1BF65E90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88824800"/>
        <c:axId val="1888897616"/>
      </c:scatterChart>
      <c:valAx>
        <c:axId val="188882480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Reports indicating</a:t>
                </a:r>
                <a:r>
                  <a:rPr lang="en-US" baseline="0" dirty="0"/>
                  <a:t> bugs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8897616"/>
        <c:crosses val="autoZero"/>
        <c:crossBetween val="midCat"/>
        <c:majorUnit val="0.25"/>
      </c:valAx>
      <c:valAx>
        <c:axId val="188889761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Bugs found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8824800"/>
        <c:crosses val="autoZero"/>
        <c:crossBetween val="midCat"/>
        <c:majorUnit val="0.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B33983-0A17-9447-9486-930BB5539F0B}" type="doc">
      <dgm:prSet loTypeId="urn:microsoft.com/office/officeart/2005/8/layout/matrix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27D2AE-DFD4-F94C-AD64-D72EFC8CD10F}">
      <dgm:prSet phldrT="[Text]"/>
      <dgm:spPr/>
      <dgm:t>
        <a:bodyPr/>
        <a:lstStyle/>
        <a:p>
          <a:r>
            <a:rPr lang="en-US" dirty="0"/>
            <a:t>False Positive</a:t>
          </a:r>
        </a:p>
      </dgm:t>
    </dgm:pt>
    <dgm:pt modelId="{4B80F266-A184-C54B-B7A9-D0A06A96AD75}" type="parTrans" cxnId="{701F6E2D-D72B-D548-99E6-ED1F7781B8DF}">
      <dgm:prSet/>
      <dgm:spPr/>
      <dgm:t>
        <a:bodyPr/>
        <a:lstStyle/>
        <a:p>
          <a:endParaRPr lang="en-US"/>
        </a:p>
      </dgm:t>
    </dgm:pt>
    <dgm:pt modelId="{C3D56866-8BF3-B542-89C8-EFC7160458E9}" type="sibTrans" cxnId="{701F6E2D-D72B-D548-99E6-ED1F7781B8DF}">
      <dgm:prSet/>
      <dgm:spPr/>
      <dgm:t>
        <a:bodyPr/>
        <a:lstStyle/>
        <a:p>
          <a:endParaRPr lang="en-US"/>
        </a:p>
      </dgm:t>
    </dgm:pt>
    <dgm:pt modelId="{A42D487A-7495-B24E-9E86-D3C183FFECC9}">
      <dgm:prSet phldrT="[Text]"/>
      <dgm:spPr/>
      <dgm:t>
        <a:bodyPr/>
        <a:lstStyle/>
        <a:p>
          <a:r>
            <a:rPr lang="en-US" dirty="0"/>
            <a:t>True Positive</a:t>
          </a:r>
        </a:p>
      </dgm:t>
    </dgm:pt>
    <dgm:pt modelId="{AE166192-31AE-DE4A-A129-ABC72EDA86A6}" type="parTrans" cxnId="{7196B277-E9F4-A943-9FE2-C43C65F1C8CD}">
      <dgm:prSet/>
      <dgm:spPr/>
      <dgm:t>
        <a:bodyPr/>
        <a:lstStyle/>
        <a:p>
          <a:endParaRPr lang="en-US"/>
        </a:p>
      </dgm:t>
    </dgm:pt>
    <dgm:pt modelId="{1F709E48-D900-7348-988A-599E78A99504}" type="sibTrans" cxnId="{7196B277-E9F4-A943-9FE2-C43C65F1C8CD}">
      <dgm:prSet/>
      <dgm:spPr/>
      <dgm:t>
        <a:bodyPr/>
        <a:lstStyle/>
        <a:p>
          <a:endParaRPr lang="en-US"/>
        </a:p>
      </dgm:t>
    </dgm:pt>
    <dgm:pt modelId="{F5C68B89-47E5-ED47-9F49-FB86C5F6D93C}">
      <dgm:prSet phldrT="[Text]"/>
      <dgm:spPr/>
      <dgm:t>
        <a:bodyPr/>
        <a:lstStyle/>
        <a:p>
          <a:r>
            <a:rPr lang="en-US" dirty="0"/>
            <a:t>True Negative</a:t>
          </a:r>
        </a:p>
      </dgm:t>
    </dgm:pt>
    <dgm:pt modelId="{6F6E6272-CCC8-714D-963B-4513A53618D1}" type="parTrans" cxnId="{0981FD59-3050-8440-BCC5-7CA39986721F}">
      <dgm:prSet/>
      <dgm:spPr/>
      <dgm:t>
        <a:bodyPr/>
        <a:lstStyle/>
        <a:p>
          <a:endParaRPr lang="en-US"/>
        </a:p>
      </dgm:t>
    </dgm:pt>
    <dgm:pt modelId="{3ECE2C71-A9BD-5F49-A054-0BCB4A5A5B9E}" type="sibTrans" cxnId="{0981FD59-3050-8440-BCC5-7CA39986721F}">
      <dgm:prSet/>
      <dgm:spPr/>
      <dgm:t>
        <a:bodyPr/>
        <a:lstStyle/>
        <a:p>
          <a:endParaRPr lang="en-US"/>
        </a:p>
      </dgm:t>
    </dgm:pt>
    <dgm:pt modelId="{BC96061C-FD1A-714B-80CA-3D12495D6965}">
      <dgm:prSet phldrT="[Text]"/>
      <dgm:spPr/>
      <dgm:t>
        <a:bodyPr/>
        <a:lstStyle/>
        <a:p>
          <a:r>
            <a:rPr lang="en-US" dirty="0"/>
            <a:t>False Negative</a:t>
          </a:r>
        </a:p>
      </dgm:t>
    </dgm:pt>
    <dgm:pt modelId="{F228B35F-248A-D44F-B876-F1BA2546394D}" type="parTrans" cxnId="{D4154070-F464-524F-88B9-9413E2B36CD1}">
      <dgm:prSet/>
      <dgm:spPr/>
      <dgm:t>
        <a:bodyPr/>
        <a:lstStyle/>
        <a:p>
          <a:endParaRPr lang="en-US"/>
        </a:p>
      </dgm:t>
    </dgm:pt>
    <dgm:pt modelId="{C0FC8DF0-CAB6-3941-ABD8-6ACD0A718D14}" type="sibTrans" cxnId="{D4154070-F464-524F-88B9-9413E2B36CD1}">
      <dgm:prSet/>
      <dgm:spPr/>
      <dgm:t>
        <a:bodyPr/>
        <a:lstStyle/>
        <a:p>
          <a:endParaRPr lang="en-US"/>
        </a:p>
      </dgm:t>
    </dgm:pt>
    <dgm:pt modelId="{F371F449-221F-6440-8BF0-A099876A280A}" type="pres">
      <dgm:prSet presAssocID="{F1B33983-0A17-9447-9486-930BB5539F0B}" presName="matrix" presStyleCnt="0">
        <dgm:presLayoutVars>
          <dgm:chMax val="1"/>
          <dgm:dir/>
          <dgm:resizeHandles val="exact"/>
        </dgm:presLayoutVars>
      </dgm:prSet>
      <dgm:spPr/>
    </dgm:pt>
    <dgm:pt modelId="{B95528B7-0185-D047-BEA0-1DEE778ECE97}" type="pres">
      <dgm:prSet presAssocID="{F1B33983-0A17-9447-9486-930BB5539F0B}" presName="diamond" presStyleLbl="bgShp" presStyleIdx="0" presStyleCnt="1"/>
      <dgm:spPr/>
    </dgm:pt>
    <dgm:pt modelId="{0A45AF94-A276-FE4F-BC8D-6EA4801FBCDC}" type="pres">
      <dgm:prSet presAssocID="{F1B33983-0A17-9447-9486-930BB5539F0B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42E5BFD-82EC-C04D-B467-0D6F88EC96BE}" type="pres">
      <dgm:prSet presAssocID="{F1B33983-0A17-9447-9486-930BB5539F0B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245AC8B-F824-304F-8B13-ADCF8CDF2429}" type="pres">
      <dgm:prSet presAssocID="{F1B33983-0A17-9447-9486-930BB5539F0B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0D4AF29-DA18-2442-8AD7-4323A4BB3C84}" type="pres">
      <dgm:prSet presAssocID="{F1B33983-0A17-9447-9486-930BB5539F0B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8DB602B-E82C-8641-8028-000C1E43D970}" type="presOf" srcId="{F1B33983-0A17-9447-9486-930BB5539F0B}" destId="{F371F449-221F-6440-8BF0-A099876A280A}" srcOrd="0" destOrd="0" presId="urn:microsoft.com/office/officeart/2005/8/layout/matrix3"/>
    <dgm:cxn modelId="{701F6E2D-D72B-D548-99E6-ED1F7781B8DF}" srcId="{F1B33983-0A17-9447-9486-930BB5539F0B}" destId="{D627D2AE-DFD4-F94C-AD64-D72EFC8CD10F}" srcOrd="0" destOrd="0" parTransId="{4B80F266-A184-C54B-B7A9-D0A06A96AD75}" sibTransId="{C3D56866-8BF3-B542-89C8-EFC7160458E9}"/>
    <dgm:cxn modelId="{0981FD59-3050-8440-BCC5-7CA39986721F}" srcId="{F1B33983-0A17-9447-9486-930BB5539F0B}" destId="{F5C68B89-47E5-ED47-9F49-FB86C5F6D93C}" srcOrd="2" destOrd="0" parTransId="{6F6E6272-CCC8-714D-963B-4513A53618D1}" sibTransId="{3ECE2C71-A9BD-5F49-A054-0BCB4A5A5B9E}"/>
    <dgm:cxn modelId="{D4154070-F464-524F-88B9-9413E2B36CD1}" srcId="{F1B33983-0A17-9447-9486-930BB5539F0B}" destId="{BC96061C-FD1A-714B-80CA-3D12495D6965}" srcOrd="3" destOrd="0" parTransId="{F228B35F-248A-D44F-B876-F1BA2546394D}" sibTransId="{C0FC8DF0-CAB6-3941-ABD8-6ACD0A718D14}"/>
    <dgm:cxn modelId="{7196B277-E9F4-A943-9FE2-C43C65F1C8CD}" srcId="{F1B33983-0A17-9447-9486-930BB5539F0B}" destId="{A42D487A-7495-B24E-9E86-D3C183FFECC9}" srcOrd="1" destOrd="0" parTransId="{AE166192-31AE-DE4A-A129-ABC72EDA86A6}" sibTransId="{1F709E48-D900-7348-988A-599E78A99504}"/>
    <dgm:cxn modelId="{8F7C9C83-C5E4-C543-A325-6A6CFD690B43}" type="presOf" srcId="{A42D487A-7495-B24E-9E86-D3C183FFECC9}" destId="{742E5BFD-82EC-C04D-B467-0D6F88EC96BE}" srcOrd="0" destOrd="0" presId="urn:microsoft.com/office/officeart/2005/8/layout/matrix3"/>
    <dgm:cxn modelId="{133689C0-26C1-294C-8895-26FECA64F7DA}" type="presOf" srcId="{F5C68B89-47E5-ED47-9F49-FB86C5F6D93C}" destId="{B245AC8B-F824-304F-8B13-ADCF8CDF2429}" srcOrd="0" destOrd="0" presId="urn:microsoft.com/office/officeart/2005/8/layout/matrix3"/>
    <dgm:cxn modelId="{0B65F6C0-B7CD-E548-A9B0-9F71B4AB6D88}" type="presOf" srcId="{BC96061C-FD1A-714B-80CA-3D12495D6965}" destId="{E0D4AF29-DA18-2442-8AD7-4323A4BB3C84}" srcOrd="0" destOrd="0" presId="urn:microsoft.com/office/officeart/2005/8/layout/matrix3"/>
    <dgm:cxn modelId="{7F70B2FC-1CC8-C849-B185-4A262849ECBE}" type="presOf" srcId="{D627D2AE-DFD4-F94C-AD64-D72EFC8CD10F}" destId="{0A45AF94-A276-FE4F-BC8D-6EA4801FBCDC}" srcOrd="0" destOrd="0" presId="urn:microsoft.com/office/officeart/2005/8/layout/matrix3"/>
    <dgm:cxn modelId="{80572A24-0577-B74A-9332-3D0B249EA3BE}" type="presParOf" srcId="{F371F449-221F-6440-8BF0-A099876A280A}" destId="{B95528B7-0185-D047-BEA0-1DEE778ECE97}" srcOrd="0" destOrd="0" presId="urn:microsoft.com/office/officeart/2005/8/layout/matrix3"/>
    <dgm:cxn modelId="{EAFFDF2D-3A4A-D64B-BB0A-E41E77949C22}" type="presParOf" srcId="{F371F449-221F-6440-8BF0-A099876A280A}" destId="{0A45AF94-A276-FE4F-BC8D-6EA4801FBCDC}" srcOrd="1" destOrd="0" presId="urn:microsoft.com/office/officeart/2005/8/layout/matrix3"/>
    <dgm:cxn modelId="{5A05C0DF-D5F2-D84E-BA88-E6AA8B9A246C}" type="presParOf" srcId="{F371F449-221F-6440-8BF0-A099876A280A}" destId="{742E5BFD-82EC-C04D-B467-0D6F88EC96BE}" srcOrd="2" destOrd="0" presId="urn:microsoft.com/office/officeart/2005/8/layout/matrix3"/>
    <dgm:cxn modelId="{D19460FE-1794-0742-9E5D-3E2D7DE61E36}" type="presParOf" srcId="{F371F449-221F-6440-8BF0-A099876A280A}" destId="{B245AC8B-F824-304F-8B13-ADCF8CDF2429}" srcOrd="3" destOrd="0" presId="urn:microsoft.com/office/officeart/2005/8/layout/matrix3"/>
    <dgm:cxn modelId="{45AB3462-73C6-FE46-8D66-5D23A49E760B}" type="presParOf" srcId="{F371F449-221F-6440-8BF0-A099876A280A}" destId="{E0D4AF29-DA18-2442-8AD7-4323A4BB3C8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528B7-0185-D047-BEA0-1DEE778ECE97}">
      <dsp:nvSpPr>
        <dsp:cNvPr id="0" name=""/>
        <dsp:cNvSpPr/>
      </dsp:nvSpPr>
      <dsp:spPr>
        <a:xfrm>
          <a:off x="1354666" y="0"/>
          <a:ext cx="5418667" cy="541866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45AF94-A276-FE4F-BC8D-6EA4801FBCDC}">
      <dsp:nvSpPr>
        <dsp:cNvPr id="0" name=""/>
        <dsp:cNvSpPr/>
      </dsp:nvSpPr>
      <dsp:spPr>
        <a:xfrm>
          <a:off x="1869439" y="51477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False Positive</a:t>
          </a:r>
        </a:p>
      </dsp:txBody>
      <dsp:txXfrm>
        <a:off x="1972601" y="617935"/>
        <a:ext cx="1906956" cy="1906956"/>
      </dsp:txXfrm>
    </dsp:sp>
    <dsp:sp modelId="{742E5BFD-82EC-C04D-B467-0D6F88EC96BE}">
      <dsp:nvSpPr>
        <dsp:cNvPr id="0" name=""/>
        <dsp:cNvSpPr/>
      </dsp:nvSpPr>
      <dsp:spPr>
        <a:xfrm>
          <a:off x="4145280" y="51477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True Positive</a:t>
          </a:r>
        </a:p>
      </dsp:txBody>
      <dsp:txXfrm>
        <a:off x="4248442" y="617935"/>
        <a:ext cx="1906956" cy="1906956"/>
      </dsp:txXfrm>
    </dsp:sp>
    <dsp:sp modelId="{B245AC8B-F824-304F-8B13-ADCF8CDF2429}">
      <dsp:nvSpPr>
        <dsp:cNvPr id="0" name=""/>
        <dsp:cNvSpPr/>
      </dsp:nvSpPr>
      <dsp:spPr>
        <a:xfrm>
          <a:off x="1869439" y="279061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True Negative</a:t>
          </a:r>
        </a:p>
      </dsp:txBody>
      <dsp:txXfrm>
        <a:off x="1972601" y="2893775"/>
        <a:ext cx="1906956" cy="1906956"/>
      </dsp:txXfrm>
    </dsp:sp>
    <dsp:sp modelId="{E0D4AF29-DA18-2442-8AD7-4323A4BB3C84}">
      <dsp:nvSpPr>
        <dsp:cNvPr id="0" name=""/>
        <dsp:cNvSpPr/>
      </dsp:nvSpPr>
      <dsp:spPr>
        <a:xfrm>
          <a:off x="4145280" y="2790613"/>
          <a:ext cx="2113280" cy="21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False Negative</a:t>
          </a:r>
        </a:p>
      </dsp:txBody>
      <dsp:txXfrm>
        <a:off x="4248442" y="2893775"/>
        <a:ext cx="1906956" cy="1906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0.2381</cdr:x>
      <cdr:y>0.30269</cdr:y>
    </cdr:from>
    <cdr:to>
      <cdr:x>0.39597</cdr:x>
      <cdr:y>0.81576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EC5E0063-576F-3B46-B9BF-20A950C3C98A}"/>
            </a:ext>
          </a:extLst>
        </cdr:cNvPr>
        <cdr:cNvSpPr/>
      </cdr:nvSpPr>
      <cdr:spPr>
        <a:xfrm xmlns:a="http://schemas.openxmlformats.org/drawingml/2006/main">
          <a:off x="1935316" y="1640181"/>
          <a:ext cx="1283110" cy="2780171"/>
        </a:xfrm>
        <a:prstGeom xmlns:a="http://schemas.openxmlformats.org/drawingml/2006/main" prst="ellipse">
          <a:avLst/>
        </a:prstGeom>
        <a:pattFill xmlns:a="http://schemas.openxmlformats.org/drawingml/2006/main" prst="wdUpDiag">
          <a:fgClr>
            <a:schemeClr val="accent1"/>
          </a:fgClr>
          <a:bgClr>
            <a:schemeClr val="bg1"/>
          </a:bgClr>
        </a:pattFill>
        <a:ln xmlns:a="http://schemas.openxmlformats.org/drawingml/2006/main">
          <a:solidFill>
            <a:srgbClr val="0070C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E5181-6CF5-45F7-A87A-E0E0B1FD7549}" type="datetimeFigureOut">
              <a:rPr lang="en-US" smtClean="0"/>
              <a:t>3/4/21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37F07-1250-4CCE-B198-1B2887014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7219-6BA5-47F5-B7F1-6B0D754E2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665163"/>
            <a:ext cx="10814539" cy="23876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56012-95F5-425E-AD5B-78B7ACF1E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0" y="3237828"/>
            <a:ext cx="1012874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56B6-995F-4046-9C61-053D0E27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64DE-480B-420F-9649-4F8E696E08E0}" type="datetime1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E065-1B81-411E-9A3E-A77A78A3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F6926-26F3-46DC-9948-0AFC9748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7E862F-A43D-4114-BCB5-88FBB072B5E3}"/>
              </a:ext>
            </a:extLst>
          </p:cNvPr>
          <p:cNvCxnSpPr/>
          <p:nvPr userDrawn="1"/>
        </p:nvCxnSpPr>
        <p:spPr>
          <a:xfrm>
            <a:off x="539260" y="3055777"/>
            <a:ext cx="10814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79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C82A-A252-4658-90F3-CD841E6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56BDDE-3FD4-4076-B384-750403C87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16770-ADA8-4EC3-8F93-CD06C87E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616D0-8311-4107-9726-6B805E7D05BA}" type="datetime1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A9407-A07E-4CD6-8B79-2C5C32D3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D9943-4565-4756-87D7-A459B5D65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5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161F6-0B3C-4567-ADE2-6CD20FC7B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F20CE-3E28-49C5-A941-80470819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65335-11AE-43FA-B4FF-7C5C91A9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57A-5C88-417A-A763-5AC779462A5F}" type="datetime1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B1C4-4B7A-48D9-8638-70DF828B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DD15E-A1E1-4C0C-A962-2AD1B80C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28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978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xfrm>
            <a:off x="535782" y="1562695"/>
            <a:ext cx="8786527" cy="4688086"/>
          </a:xfrm>
          <a:prstGeom prst="rect">
            <a:avLst/>
          </a:prstGeom>
        </p:spPr>
        <p:txBody>
          <a:bodyPr/>
          <a:lstStyle>
            <a:lvl1pPr marL="257166" indent="-257166">
              <a:defRPr>
                <a:solidFill>
                  <a:schemeClr val="tx1"/>
                </a:solidFill>
              </a:defRPr>
            </a:lvl1pPr>
            <a:lvl2pPr marL="514332" indent="-257166">
              <a:spcBef>
                <a:spcPts val="1125"/>
              </a:spcBef>
              <a:defRPr>
                <a:solidFill>
                  <a:schemeClr val="tx1"/>
                </a:solidFill>
              </a:defRPr>
            </a:lvl2pPr>
            <a:lvl3pPr marL="707206" indent="-257166">
              <a:spcBef>
                <a:spcPts val="562"/>
              </a:spcBef>
              <a:defRPr sz="2812">
                <a:solidFill>
                  <a:schemeClr val="tx1"/>
                </a:solidFill>
              </a:defRPr>
            </a:lvl3pPr>
            <a:lvl4pPr marL="900080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4pPr>
            <a:lvl5pPr marL="1092955" indent="-257166">
              <a:spcBef>
                <a:spcPts val="0"/>
              </a:spcBef>
              <a:defRPr sz="2812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5447360" y="6405248"/>
            <a:ext cx="278388" cy="274159"/>
          </a:xfrm>
          <a:prstGeom prst="rect">
            <a:avLst/>
          </a:prstGeom>
        </p:spPr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980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750D-385B-4340-80D6-9B052AFB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752EB-722E-4ED5-8E4A-83E134B1F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38D97-33FE-455F-99C1-5F94F8FE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BFD4-467E-4EDE-93EA-052F5B39A4E5}" type="datetime1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71F14-9B49-4770-95DB-8F666E2A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E3BF3-5975-4AB7-B4BC-3D066499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0E7402-9AD9-47A7-9A7C-9E2D251980C6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33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102D-7499-4BDC-8BA2-825474D95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50BCC-FEA6-4C8B-92DD-12ECC6BE1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76A10-0098-476E-99F2-6C7151D2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CBE2-D5BE-47AC-ADC2-9CDFC1D0CF90}" type="datetime1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9B59-28A4-457E-A9FE-D43E630E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26F7-7826-4EEA-BCF7-F8DB1CCC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FB97FE-BFE6-42A0-A36F-BB63DB3E7E5E}"/>
              </a:ext>
            </a:extLst>
          </p:cNvPr>
          <p:cNvCxnSpPr/>
          <p:nvPr userDrawn="1"/>
        </p:nvCxnSpPr>
        <p:spPr>
          <a:xfrm>
            <a:off x="831850" y="4562475"/>
            <a:ext cx="1052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08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AF8A4-82FA-4F62-BD67-4673378F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0252-C68E-46D7-AAA5-ABB7CE5E34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52B70-F8CF-48C4-AE1C-C9CF7101D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002AF-9677-413A-B99A-8C8BE95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EDB1-CE74-4951-85A2-0B01C2128E28}" type="datetime1">
              <a:rPr lang="en-US" smtClean="0"/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D4DCA-3AF1-43DA-9E55-2BF67A61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63AD69-C005-4694-9D91-F1A98096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05F67E-03A6-4630-A98D-6CACA3FBDDEF}"/>
              </a:ext>
            </a:extLst>
          </p:cNvPr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7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34C9-6E2F-41F7-9D31-6E37FA5B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FBC22-43A4-440D-AAD7-465FAB57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EFE43-C4CC-4FF0-B176-0C879EF2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20B2B-FD99-4575-BC29-4A9B8A50BB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7A5329-47DA-4A08-8E7B-D898E11B7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08467-E7C4-4D3F-99C5-6D3AC3B22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7EB92-A5C2-4807-A9DC-9EDE6CBFB241}" type="datetime1">
              <a:rPr lang="en-US" smtClean="0"/>
              <a:t>3/4/21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2D386-C960-49F4-8E0B-5A602B21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B938FD-9718-4972-A4A8-237B1A21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9689-97C8-4C74-9DA9-41C0380C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9868A-EEF3-4A9B-8549-9BADCF28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5A0-C911-4F03-82FC-7E5926047D46}" type="datetime1">
              <a:rPr lang="en-US" smtClean="0"/>
              <a:t>3/4/21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0DFD-410D-4C41-9994-4C58047D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0F3D0-5AE9-4747-A0A6-354F0667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10EEB6-6E3B-42EF-B771-796D5DACD6D4}"/>
              </a:ext>
            </a:extLst>
          </p:cNvPr>
          <p:cNvCxnSpPr/>
          <p:nvPr userDrawn="1"/>
        </p:nvCxnSpPr>
        <p:spPr>
          <a:xfrm>
            <a:off x="838200" y="1325563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9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7A444-7D99-4911-9642-3917FA60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EE0-7771-4CD5-9B2B-3550753A54A1}" type="datetime1">
              <a:rPr lang="en-US" smtClean="0"/>
              <a:t>3/4/21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82BF4-8CCE-40F5-87BF-30A8215B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81BF9-93A3-4F18-ADE7-E0E4F974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5BC0-2C78-4530-B512-097E3FFC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8D3CA-F128-4EAA-A043-41667828A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EE186-B06D-4105-84EF-95DBBCFDA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86144-00CA-4143-8DA2-416236D78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18B3-0E87-4416-A9B8-D891968C2727}" type="datetime1">
              <a:rPr lang="en-US" smtClean="0"/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8B172-43F1-4139-BF32-2DEDF2781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CB3DF-517A-4E87-8D32-82F85C39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4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2A09-5B90-4641-93CD-8F57AD55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1350F3-B3CE-4CFF-8DA5-52A7B3D17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6664C-6D02-4CF4-9578-EE17046F1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029906-37E8-4C3E-9239-E2780C694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6A42-A091-4468-A075-64A31BE59948}" type="datetime1">
              <a:rPr lang="en-US" smtClean="0"/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4D540-F8F7-41A2-9AF8-CA9DC367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D207D-A9AE-4993-85BC-0A490AE0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6F07A-0B22-4914-812A-DBA02B47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9C33-4FFB-4197-A3C1-E6E3EB58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0F7-CC95-4DF1-9224-82B2702A2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97E8-DDEE-43F1-8D9B-F8A1E11DE488}" type="datetime1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61D0-ED27-4802-A5F0-EFD89884E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668E-F846-4B39-92B8-B429C92F7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7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.oreilly.com/library/view/software-engineering-at/9781492082781/ch20.html#static_analysis-id0008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65BC5-92E6-4F5A-B981-1C5EE9758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>
                <a:sym typeface="Helvetica Neue" charset="0"/>
              </a:rPr>
              <a:t>CS 4350: Fundamentals of Software Engineering</a:t>
            </a:r>
            <a:br>
              <a:rPr lang="en-US" altLang="en-US" sz="3200" dirty="0">
                <a:sym typeface="Helvetica Neue" charset="0"/>
              </a:rPr>
            </a:br>
            <a:r>
              <a:rPr lang="en-US" altLang="en-US" sz="3200" dirty="0">
                <a:sym typeface="Helvetica Neue" charset="0"/>
              </a:rPr>
              <a:t>CS 5500: Foundations of Software Engineering</a:t>
            </a:r>
            <a:br>
              <a:rPr lang="en-US" altLang="en-US" sz="3200" dirty="0">
                <a:sym typeface="Helvetica Neue" charset="0"/>
              </a:rPr>
            </a:br>
            <a:br>
              <a:rPr lang="en-US" altLang="en-US" sz="3200" dirty="0">
                <a:sym typeface="Helvetica Neue" charset="0"/>
              </a:rPr>
            </a:br>
            <a:r>
              <a:rPr lang="en-US" altLang="en-US" sz="3200" dirty="0">
                <a:sym typeface="Helvetica Neue" charset="0"/>
              </a:rPr>
              <a:t>Lesson 8.1 Static Program Analysis</a:t>
            </a:r>
            <a:endParaRPr lang="en-US" sz="32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B356C44-32EB-4AC4-94B7-A86895491E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Jon Bell, John </a:t>
            </a:r>
            <a:r>
              <a:rPr lang="en-US" dirty="0" err="1"/>
              <a:t>Boyland</a:t>
            </a:r>
            <a:r>
              <a:rPr lang="en-US" dirty="0"/>
              <a:t>, Mitch Wand</a:t>
            </a:r>
          </a:p>
          <a:p>
            <a:pPr>
              <a:lnSpc>
                <a:spcPct val="100000"/>
              </a:lnSpc>
            </a:pPr>
            <a:r>
              <a:rPr lang="en-US" dirty="0"/>
              <a:t>Khoury College of Computer Sciences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C5E2E-7170-455B-A37A-DBAC705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220B8F-69AA-4637-BB1D-F777887FC123}"/>
              </a:ext>
            </a:extLst>
          </p:cNvPr>
          <p:cNvSpPr/>
          <p:nvPr/>
        </p:nvSpPr>
        <p:spPr>
          <a:xfrm>
            <a:off x="705730" y="586967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C5962"/>
                </a:solidFill>
              </a:rPr>
              <a:t>© 2021 Jonathan Bell, John </a:t>
            </a:r>
            <a:r>
              <a:rPr lang="en-US" dirty="0" err="1">
                <a:solidFill>
                  <a:srgbClr val="5C5962"/>
                </a:solidFill>
              </a:rPr>
              <a:t>Boyland</a:t>
            </a:r>
            <a:r>
              <a:rPr lang="en-US" dirty="0">
                <a:solidFill>
                  <a:srgbClr val="5C5962"/>
                </a:solidFill>
              </a:rPr>
              <a:t> and Mitch Wand. Released under the </a:t>
            </a:r>
            <a:r>
              <a:rPr lang="en-US" dirty="0">
                <a:solidFill>
                  <a:srgbClr val="D41B2C"/>
                </a:solidFill>
                <a:hlinkClick r:id="rId2"/>
              </a:rPr>
              <a:t>CC BY-SA</a:t>
            </a:r>
            <a:r>
              <a:rPr lang="en-US" dirty="0">
                <a:solidFill>
                  <a:srgbClr val="5C5962"/>
                </a:solidFill>
              </a:rPr>
              <a:t> 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2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38C852-7126-514F-849E-2F252255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78D60C1-E8B0-BB44-96EC-0D7DECE669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5105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0-Point Star 4">
            <a:extLst>
              <a:ext uri="{FF2B5EF4-FFF2-40B4-BE49-F238E27FC236}">
                <a16:creationId xmlns:a16="http://schemas.microsoft.com/office/drawing/2014/main" id="{CC66C584-1A46-9F44-A4FE-AF67BC862521}"/>
              </a:ext>
            </a:extLst>
          </p:cNvPr>
          <p:cNvSpPr/>
          <p:nvPr/>
        </p:nvSpPr>
        <p:spPr>
          <a:xfrm>
            <a:off x="9409470" y="803583"/>
            <a:ext cx="914400" cy="914400"/>
          </a:xfrm>
          <a:prstGeom prst="star10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C2E0F8-A770-9D4C-8291-8425FD002588}"/>
              </a:ext>
            </a:extLst>
          </p:cNvPr>
          <p:cNvSpPr txBox="1"/>
          <p:nvPr/>
        </p:nvSpPr>
        <p:spPr>
          <a:xfrm>
            <a:off x="9379938" y="1076117"/>
            <a:ext cx="97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halkboard SE" panose="03050602040202020205" pitchFamily="66" charset="77"/>
              </a:rPr>
              <a:t>Perfect</a:t>
            </a:r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DEAAAABB-5E79-1042-A1B5-8B75C7848E74}"/>
              </a:ext>
            </a:extLst>
          </p:cNvPr>
          <p:cNvSpPr/>
          <p:nvPr/>
        </p:nvSpPr>
        <p:spPr>
          <a:xfrm>
            <a:off x="9113439" y="3635683"/>
            <a:ext cx="1371599" cy="1504335"/>
          </a:xfrm>
          <a:prstGeom prst="trapezoid">
            <a:avLst/>
          </a:prstGeom>
          <a:pattFill prst="dash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halkboard SE" panose="03050602040202020205" pitchFamily="66" charset="77"/>
              </a:rPr>
              <a:t>Testing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88ABCC-54A6-474A-BB9C-2C69DFB7CE47}"/>
              </a:ext>
            </a:extLst>
          </p:cNvPr>
          <p:cNvSpPr/>
          <p:nvPr/>
        </p:nvSpPr>
        <p:spPr>
          <a:xfrm>
            <a:off x="3099046" y="832769"/>
            <a:ext cx="1504336" cy="914399"/>
          </a:xfrm>
          <a:prstGeom prst="rect">
            <a:avLst/>
          </a:prstGeom>
          <a:pattFill prst="horzBrick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halkboard SE" panose="03050602040202020205" pitchFamily="66" charset="77"/>
              </a:rPr>
              <a:t>Verification</a:t>
            </a: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F64DD8C0-004D-D341-BA9A-BD7FA9A3AB79}"/>
              </a:ext>
            </a:extLst>
          </p:cNvPr>
          <p:cNvSpPr/>
          <p:nvPr/>
        </p:nvSpPr>
        <p:spPr>
          <a:xfrm>
            <a:off x="3331499" y="1890798"/>
            <a:ext cx="5456902" cy="3846325"/>
          </a:xfrm>
          <a:prstGeom prst="cloud">
            <a:avLst/>
          </a:prstGeom>
          <a:pattFill prst="pct10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E586E7-01B0-AB48-A90D-B86B39CFA2C3}"/>
              </a:ext>
            </a:extLst>
          </p:cNvPr>
          <p:cNvSpPr txBox="1"/>
          <p:nvPr/>
        </p:nvSpPr>
        <p:spPr>
          <a:xfrm>
            <a:off x="6811262" y="2175181"/>
            <a:ext cx="1399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halkboard SE" panose="03050602040202020205" pitchFamily="66" charset="77"/>
              </a:rPr>
              <a:t>Bug Finders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3F3FA1D-8D23-1A4C-9CED-D908F2CFFDFC}"/>
              </a:ext>
            </a:extLst>
          </p:cNvPr>
          <p:cNvGrpSpPr/>
          <p:nvPr/>
        </p:nvGrpSpPr>
        <p:grpSpPr>
          <a:xfrm>
            <a:off x="3695537" y="1278166"/>
            <a:ext cx="1578078" cy="3384960"/>
            <a:chOff x="3460136" y="1943203"/>
            <a:chExt cx="1578078" cy="338496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0214BD7-2979-1B40-988F-A1B6F23CE379}"/>
                </a:ext>
              </a:extLst>
            </p:cNvPr>
            <p:cNvSpPr/>
            <p:nvPr/>
          </p:nvSpPr>
          <p:spPr>
            <a:xfrm>
              <a:off x="3460136" y="1943203"/>
              <a:ext cx="1578078" cy="3384960"/>
            </a:xfrm>
            <a:prstGeom prst="ellipse">
              <a:avLst/>
            </a:prstGeom>
            <a:pattFill prst="dkHorz">
              <a:fgClr>
                <a:schemeClr val="accent1">
                  <a:lumMod val="20000"/>
                  <a:lumOff val="80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6FAF08-525F-8A49-A785-20763622D9F3}"/>
                </a:ext>
              </a:extLst>
            </p:cNvPr>
            <p:cNvSpPr txBox="1"/>
            <p:nvPr/>
          </p:nvSpPr>
          <p:spPr>
            <a:xfrm>
              <a:off x="3569277" y="3105340"/>
              <a:ext cx="13597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halkboard SE" panose="03050602040202020205" pitchFamily="66" charset="77"/>
                </a:rPr>
                <a:t>Partial</a:t>
              </a:r>
            </a:p>
            <a:p>
              <a:r>
                <a:rPr lang="en-US" dirty="0">
                  <a:latin typeface="Chalkboard SE" panose="03050602040202020205" pitchFamily="66" charset="77"/>
                </a:rPr>
                <a:t>Verification</a:t>
              </a: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5D8D9D77-2DE5-ED48-AC83-CEF7BD08B0B4}"/>
              </a:ext>
            </a:extLst>
          </p:cNvPr>
          <p:cNvSpPr/>
          <p:nvPr/>
        </p:nvSpPr>
        <p:spPr>
          <a:xfrm>
            <a:off x="4925961" y="2443927"/>
            <a:ext cx="2736446" cy="2029223"/>
          </a:xfrm>
          <a:prstGeom prst="ellipse">
            <a:avLst/>
          </a:prstGeom>
          <a:pattFill prst="dashUp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halkboard SE" panose="03050602040202020205" pitchFamily="66" charset="77"/>
              </a:rPr>
              <a:t>Optional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halkboard SE" panose="03050602040202020205" pitchFamily="66" charset="77"/>
              </a:rPr>
              <a:t>Type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halkboard SE" panose="03050602040202020205" pitchFamily="66" charset="77"/>
              </a:rPr>
              <a:t>Systems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7E53834-0580-3346-8DA7-7B7D6D9B406E}"/>
              </a:ext>
            </a:extLst>
          </p:cNvPr>
          <p:cNvSpPr/>
          <p:nvPr/>
        </p:nvSpPr>
        <p:spPr>
          <a:xfrm>
            <a:off x="4061541" y="3991139"/>
            <a:ext cx="3141408" cy="964022"/>
          </a:xfrm>
          <a:prstGeom prst="ellipse">
            <a:avLst/>
          </a:prstGeom>
          <a:pattFill prst="wave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halkboard SE" panose="03050602040202020205" pitchFamily="66" charset="77"/>
              </a:rPr>
              <a:t>Linters</a:t>
            </a:r>
          </a:p>
        </p:txBody>
      </p:sp>
    </p:spTree>
    <p:extLst>
      <p:ext uri="{BB962C8B-B14F-4D97-AF65-F5344CB8AC3E}">
        <p14:creationId xmlns:p14="http://schemas.microsoft.com/office/powerpoint/2010/main" val="209473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9CA6803-6B25-C64A-BD76-C06020952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Detection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668C97-4E62-F047-917A-B0F609E7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E27A6CC-9927-9548-BD03-496C03C3A4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88361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FBC66E4-43C5-354C-9D0C-2814E67377F8}"/>
              </a:ext>
            </a:extLst>
          </p:cNvPr>
          <p:cNvSpPr/>
          <p:nvPr/>
        </p:nvSpPr>
        <p:spPr>
          <a:xfrm>
            <a:off x="8610600" y="1747489"/>
            <a:ext cx="2443316" cy="90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We correctly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detect a bug.</a:t>
            </a:r>
          </a:p>
          <a:p>
            <a:endParaRPr lang="en-US" b="1" dirty="0">
              <a:solidFill>
                <a:schemeClr val="tx1"/>
              </a:solidFill>
              <a:latin typeface="Ink Free" panose="030804020005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9D4460-927E-034D-B6B2-FB17247D6323}"/>
              </a:ext>
            </a:extLst>
          </p:cNvPr>
          <p:cNvSpPr/>
          <p:nvPr/>
        </p:nvSpPr>
        <p:spPr>
          <a:xfrm>
            <a:off x="1138084" y="4203074"/>
            <a:ext cx="2443316" cy="90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We correctly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find no problem.</a:t>
            </a:r>
          </a:p>
          <a:p>
            <a:endParaRPr lang="en-US" b="1" dirty="0">
              <a:solidFill>
                <a:schemeClr val="tx1"/>
              </a:solidFill>
              <a:latin typeface="Ink Free" panose="030804020005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D710A-4DE1-7B48-AC1F-C9DC980383F6}"/>
              </a:ext>
            </a:extLst>
          </p:cNvPr>
          <p:cNvSpPr/>
          <p:nvPr/>
        </p:nvSpPr>
        <p:spPr>
          <a:xfrm>
            <a:off x="8610600" y="4203074"/>
            <a:ext cx="2443316" cy="90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We miss a bug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in the system.</a:t>
            </a:r>
          </a:p>
          <a:p>
            <a:endParaRPr lang="en-US" b="1" dirty="0">
              <a:solidFill>
                <a:schemeClr val="tx1"/>
              </a:solidFill>
              <a:latin typeface="Ink Free" panose="03080402000500000000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6DBB33-0A64-FB4A-9F36-B20B5F5550AB}"/>
              </a:ext>
            </a:extLst>
          </p:cNvPr>
          <p:cNvSpPr/>
          <p:nvPr/>
        </p:nvSpPr>
        <p:spPr>
          <a:xfrm>
            <a:off x="1106949" y="1742488"/>
            <a:ext cx="2443316" cy="90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We generate a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false alarm.</a:t>
            </a:r>
          </a:p>
          <a:p>
            <a:endParaRPr lang="en-US" b="1" dirty="0">
              <a:solidFill>
                <a:schemeClr val="tx1"/>
              </a:solidFill>
              <a:latin typeface="Ink Free" panose="03080402000500000000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A7E5CB-3382-6542-98A6-24EF8CFF5C66}"/>
              </a:ext>
            </a:extLst>
          </p:cNvPr>
          <p:cNvSpPr txBox="1"/>
          <p:nvPr/>
        </p:nvSpPr>
        <p:spPr>
          <a:xfrm>
            <a:off x="8784342" y="3198167"/>
            <a:ext cx="2160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 SE" panose="03050602040202020205" pitchFamily="66" charset="77"/>
              </a:rPr>
              <a:t>Bug is present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ADC8EF-2341-F04B-9996-CF5024B8365B}"/>
              </a:ext>
            </a:extLst>
          </p:cNvPr>
          <p:cNvSpPr txBox="1"/>
          <p:nvPr/>
        </p:nvSpPr>
        <p:spPr>
          <a:xfrm>
            <a:off x="1358828" y="3198167"/>
            <a:ext cx="2048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 SE" panose="03050602040202020205" pitchFamily="66" charset="77"/>
              </a:rPr>
              <a:t>Bug is absent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3994A1-6928-634E-A5E3-EEC7330A615F}"/>
              </a:ext>
            </a:extLst>
          </p:cNvPr>
          <p:cNvSpPr txBox="1"/>
          <p:nvPr/>
        </p:nvSpPr>
        <p:spPr>
          <a:xfrm>
            <a:off x="5572042" y="299558"/>
            <a:ext cx="11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 SE" panose="03050602040202020205" pitchFamily="66" charset="77"/>
              </a:rPr>
              <a:t>Report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F1483B-8759-CF4E-8E00-3AC50764933F}"/>
              </a:ext>
            </a:extLst>
          </p:cNvPr>
          <p:cNvSpPr txBox="1"/>
          <p:nvPr/>
        </p:nvSpPr>
        <p:spPr>
          <a:xfrm>
            <a:off x="5292959" y="6138333"/>
            <a:ext cx="1606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 SE" panose="03050602040202020205" pitchFamily="66" charset="77"/>
              </a:rPr>
              <a:t>No Report</a:t>
            </a:r>
          </a:p>
        </p:txBody>
      </p:sp>
    </p:spTree>
    <p:extLst>
      <p:ext uri="{BB962C8B-B14F-4D97-AF65-F5344CB8AC3E}">
        <p14:creationId xmlns:p14="http://schemas.microsoft.com/office/powerpoint/2010/main" val="22074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CD8CC-ECB6-F040-8B6B-1385A3585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Program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8A46A-5590-454A-AF2E-EC0972864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Bug finders and partial verification use static program analysis</a:t>
            </a:r>
          </a:p>
          <a:p>
            <a:pPr lvl="1"/>
            <a:r>
              <a:rPr lang="en-US" dirty="0"/>
              <a:t>Reads in the program (just like a compiler);</a:t>
            </a:r>
          </a:p>
          <a:p>
            <a:pPr lvl="1"/>
            <a:r>
              <a:rPr lang="en-US" dirty="0"/>
              <a:t>Analyze to determine properties:</a:t>
            </a:r>
          </a:p>
          <a:p>
            <a:pPr lvl="2"/>
            <a:r>
              <a:rPr lang="en-US" dirty="0"/>
              <a:t>E.g., are all open resources eventually closed?</a:t>
            </a:r>
          </a:p>
          <a:p>
            <a:pPr lvl="1"/>
            <a:r>
              <a:rPr lang="en-US" dirty="0"/>
              <a:t>”static” means ”without running the program”.</a:t>
            </a:r>
          </a:p>
          <a:p>
            <a:r>
              <a:rPr lang="en-US" dirty="0"/>
              <a:t>All non-trivial properties are undecidable</a:t>
            </a:r>
          </a:p>
          <a:p>
            <a:pPr lvl="1"/>
            <a:r>
              <a:rPr lang="en-US" dirty="0"/>
              <a:t>Approximations are always necessary: make a choice</a:t>
            </a:r>
          </a:p>
          <a:p>
            <a:pPr lvl="2"/>
            <a:r>
              <a:rPr lang="en-US" dirty="0"/>
              <a:t>E.g., miss some closes of open resources, or</a:t>
            </a:r>
          </a:p>
          <a:p>
            <a:pPr lvl="2"/>
            <a:r>
              <a:rPr lang="en-US" dirty="0"/>
              <a:t>Miss some open resources not being closed.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75004-E9A3-4344-AD5A-2A5FB525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72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416FB-7279-B647-B300-1480D71F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Compromises with Static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7EDA9-D074-AC4A-8B36-E1627F8E8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Getting precise results may take </a:t>
            </a:r>
            <a:r>
              <a:rPr lang="en-US" b="1" dirty="0"/>
              <a:t>time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Many algorithms are exponential in precision measures.</a:t>
            </a:r>
          </a:p>
          <a:p>
            <a:r>
              <a:rPr lang="en-US" dirty="0"/>
              <a:t>Getting precise results may require </a:t>
            </a:r>
            <a:r>
              <a:rPr lang="en-US" b="1" dirty="0"/>
              <a:t>whole</a:t>
            </a:r>
            <a:r>
              <a:rPr lang="en-US" dirty="0"/>
              <a:t> program:</a:t>
            </a:r>
          </a:p>
          <a:p>
            <a:pPr lvl="1"/>
            <a:r>
              <a:rPr lang="en-US" dirty="0"/>
              <a:t>If parts of the program loaded at runtime:</a:t>
            </a:r>
          </a:p>
          <a:p>
            <a:pPr lvl="2"/>
            <a:r>
              <a:rPr lang="en-US" dirty="0"/>
              <a:t>Analysis results may be very imprecise, or (worse)</a:t>
            </a:r>
          </a:p>
          <a:p>
            <a:pPr lvl="2"/>
            <a:r>
              <a:rPr lang="en-US" dirty="0"/>
              <a:t>Incorrect, if they assume the whole program is available.</a:t>
            </a:r>
          </a:p>
          <a:p>
            <a:r>
              <a:rPr lang="en-US" dirty="0"/>
              <a:t>Getting precise results may require intervention:</a:t>
            </a:r>
          </a:p>
          <a:p>
            <a:pPr lvl="1"/>
            <a:r>
              <a:rPr lang="en-US" dirty="0"/>
              <a:t>Code may need to be </a:t>
            </a:r>
            <a:r>
              <a:rPr lang="en-US" b="1" dirty="0"/>
              <a:t>annotated</a:t>
            </a:r>
            <a:r>
              <a:rPr lang="en-US" dirty="0"/>
              <a:t> with information:</a:t>
            </a:r>
          </a:p>
          <a:p>
            <a:pPr lvl="2"/>
            <a:r>
              <a:rPr lang="en-US" dirty="0"/>
              <a:t>E.g., this method may return an open resource.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B00E1-E139-9447-8C13-07EF9EE5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20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6E64C-1536-034F-A432-B16922DB1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Analysis Imprecision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1250E-6279-594D-8915-CBCF32EF5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FALSE NEGATIVES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98745D-68C1-D942-B641-4FB63A06F6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static analysis misses something ”bad” in program:</a:t>
            </a:r>
          </a:p>
          <a:p>
            <a:pPr lvl="1"/>
            <a:r>
              <a:rPr lang="en-US" dirty="0"/>
              <a:t>Bug not found.</a:t>
            </a:r>
          </a:p>
          <a:p>
            <a:r>
              <a:rPr lang="en-US" dirty="0"/>
              <a:t>Can give a false sense of security.</a:t>
            </a:r>
          </a:p>
          <a:p>
            <a:r>
              <a:rPr lang="en-US" dirty="0"/>
              <a:t>Can be reduced, but at the cost of false positives!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BAC539-A96F-B94E-BAA7-B14596145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FALSE POSITIVES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85B143-765B-C74F-ABEC-253D9E0977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static analysis reports a problem that doesn’t exist:</a:t>
            </a:r>
          </a:p>
          <a:p>
            <a:pPr lvl="1"/>
            <a:r>
              <a:rPr lang="en-US" dirty="0"/>
              <a:t>There is no bug.</a:t>
            </a:r>
          </a:p>
          <a:p>
            <a:r>
              <a:rPr lang="en-US" dirty="0"/>
              <a:t>Real bugs can be swamped by a flood of spurious reports.</a:t>
            </a:r>
          </a:p>
          <a:p>
            <a:r>
              <a:rPr lang="en-US" dirty="0"/>
              <a:t>Programmer time is wasted chasing down false leads.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83402-8513-1142-A7D1-6823D919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4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3D49769-629D-3645-8164-54C3611F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defined “Effective False Positive”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4F575D-13D3-5145-8BEB-C4467A3E5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report from static analysis is effectively false,</a:t>
            </a:r>
          </a:p>
          <a:p>
            <a:pPr lvl="1"/>
            <a:r>
              <a:rPr lang="en-US" dirty="0"/>
              <a:t>If it is ignored by developers;</a:t>
            </a:r>
          </a:p>
          <a:p>
            <a:pPr lvl="1"/>
            <a:r>
              <a:rPr lang="en-US" dirty="0"/>
              <a:t>Whether or not it represents a true bug.</a:t>
            </a:r>
          </a:p>
          <a:p>
            <a:r>
              <a:rPr lang="en-US" dirty="0"/>
              <a:t>Even if the report is technically correct</a:t>
            </a:r>
          </a:p>
          <a:p>
            <a:pPr lvl="1"/>
            <a:r>
              <a:rPr lang="en-US" dirty="0"/>
              <a:t>It may refer to something considered unimportant:</a:t>
            </a:r>
          </a:p>
          <a:p>
            <a:pPr lvl="2"/>
            <a:r>
              <a:rPr lang="en-US" dirty="0"/>
              <a:t>E.g., who cares if all the files aren’t closed, if the program is about to exit anyway.</a:t>
            </a:r>
          </a:p>
          <a:p>
            <a:pPr lvl="2"/>
            <a:r>
              <a:rPr lang="en-US" dirty="0"/>
              <a:t>E.g., yes, there is a race condition between two logging statements, but that’s not important.</a:t>
            </a:r>
          </a:p>
          <a:p>
            <a:r>
              <a:rPr lang="en-US" dirty="0"/>
              <a:t>Even if the report is technically wrong</a:t>
            </a:r>
          </a:p>
          <a:p>
            <a:pPr lvl="1"/>
            <a:r>
              <a:rPr lang="en-US" dirty="0"/>
              <a:t>Developers may see potential problem, and fix.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0129E-A5BF-1043-BCFB-E352DE608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2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115C2-85A8-7045-8458-071BED46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Automated Program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D583B-DD48-9643-9FCB-A756B214C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Efficient and Easy</a:t>
            </a:r>
          </a:p>
          <a:p>
            <a:pPr lvl="1"/>
            <a:r>
              <a:rPr lang="en-US" dirty="0"/>
              <a:t>Should not require whole program or annotations.</a:t>
            </a:r>
          </a:p>
          <a:p>
            <a:r>
              <a:rPr lang="en-US" dirty="0"/>
              <a:t>Rarely spurious</a:t>
            </a:r>
          </a:p>
          <a:p>
            <a:pPr lvl="1"/>
            <a:r>
              <a:rPr lang="en-US" dirty="0"/>
              <a:t>No more than 10% effectively false positive.</a:t>
            </a:r>
          </a:p>
          <a:p>
            <a:r>
              <a:rPr lang="en-US" dirty="0"/>
              <a:t>Actionable</a:t>
            </a:r>
          </a:p>
          <a:p>
            <a:pPr lvl="1"/>
            <a:r>
              <a:rPr lang="en-US" dirty="0"/>
              <a:t>Should point out things easy to fix.</a:t>
            </a:r>
          </a:p>
          <a:p>
            <a:r>
              <a:rPr lang="en-US" dirty="0"/>
              <a:t>Effective</a:t>
            </a:r>
          </a:p>
          <a:p>
            <a:pPr lvl="1"/>
            <a:r>
              <a:rPr lang="en-US" dirty="0"/>
              <a:t>Problems should be perceived as important.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7C1A1-6705-3645-9047-B379F1583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AA36E-16BC-C84D-BD91-520CB82570CA}"/>
              </a:ext>
            </a:extLst>
          </p:cNvPr>
          <p:cNvSpPr txBox="1"/>
          <p:nvPr/>
        </p:nvSpPr>
        <p:spPr>
          <a:xfrm>
            <a:off x="838200" y="5549926"/>
            <a:ext cx="504798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Source: Software Engineering at Google, </a:t>
            </a:r>
            <a:r>
              <a:rPr lang="en-US" dirty="0">
                <a:hlinkClick r:id="rId2"/>
              </a:rPr>
              <a:t>Chapter 20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6A632-F1DA-8A4F-A425-FBE22B055871}"/>
              </a:ext>
            </a:extLst>
          </p:cNvPr>
          <p:cNvSpPr/>
          <p:nvPr/>
        </p:nvSpPr>
        <p:spPr>
          <a:xfrm>
            <a:off x="7556091" y="4638883"/>
            <a:ext cx="3062747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Automatically applied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during Code Review.</a:t>
            </a:r>
          </a:p>
        </p:txBody>
      </p:sp>
    </p:spTree>
    <p:extLst>
      <p:ext uri="{BB962C8B-B14F-4D97-AF65-F5344CB8AC3E}">
        <p14:creationId xmlns:p14="http://schemas.microsoft.com/office/powerpoint/2010/main" val="162943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3575-0593-49FD-831F-131BB6CC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Learning Objectives for this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ECCD-9823-405F-AA9A-D0CC235A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to:</a:t>
            </a:r>
          </a:p>
          <a:p>
            <a:pPr lvl="1" fontAlgn="base"/>
            <a:r>
              <a:rPr lang="en-US" dirty="0"/>
              <a:t>List challenges preventing full verification;</a:t>
            </a:r>
          </a:p>
          <a:p>
            <a:pPr lvl="1" fontAlgn="base"/>
            <a:r>
              <a:rPr lang="en-US" dirty="0"/>
              <a:t>Define false/true negatives/positives;</a:t>
            </a:r>
          </a:p>
          <a:p>
            <a:pPr lvl="1" fontAlgn="base"/>
            <a:r>
              <a:rPr lang="en-US" dirty="0"/>
              <a:t>Variously describe the effects of false positives and negatives;</a:t>
            </a:r>
          </a:p>
          <a:p>
            <a:pPr lvl="1" fontAlgn="base"/>
            <a:r>
              <a:rPr lang="en-US" dirty="0"/>
              <a:t>Explain when to integrate static analysis into builds.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B1048-3EB8-4281-8361-E7EB70F6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22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782C9-1CF8-40AE-A725-0968E5F1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Next steps...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D61F8-F8AD-4DBB-8160-3A2A2DFC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next lesson, we'll talk about Code Smells and Refactoring.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071048-C09E-4AA0-A373-2A42FFDB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47695">
              <a:defRPr/>
            </a:pPr>
            <a:fld id="{86CB4B4D-7CA3-9044-876B-883B54F8677D}" type="slidenum">
              <a:rPr lang="en-US" smtClean="0"/>
              <a:pPr defTabSz="547695"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3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0ADC-B8BD-004C-B631-A8C8BDDF2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29FE1-6B82-334A-8914-A7CF9DE62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“program testing can be used to show the presence of bugs, but never to show their absence” (Dijkstra’s Law), what can we do?</a:t>
            </a:r>
          </a:p>
          <a:p>
            <a:r>
              <a:rPr lang="en-US" dirty="0"/>
              <a:t>Testing is limited to finite concrete cases;</a:t>
            </a:r>
          </a:p>
          <a:p>
            <a:pPr lvl="1"/>
            <a:r>
              <a:rPr lang="en-US" dirty="0"/>
              <a:t>Can we check unbounded symbolic cases?</a:t>
            </a:r>
          </a:p>
          <a:p>
            <a:r>
              <a:rPr lang="en-US" dirty="0"/>
              <a:t>Yes! </a:t>
            </a:r>
            <a:endParaRPr lang="en-US" baseline="30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E7516-D77F-9940-BFD9-FA127B84E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F7B35-C54A-CC48-9CB8-8083A26542D1}"/>
              </a:ext>
            </a:extLst>
          </p:cNvPr>
          <p:cNvSpPr/>
          <p:nvPr/>
        </p:nvSpPr>
        <p:spPr>
          <a:xfrm>
            <a:off x="2764562" y="4350006"/>
            <a:ext cx="6969373" cy="20063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baseline="30000" dirty="0">
                <a:solidFill>
                  <a:schemeClr val="tx1"/>
                </a:solidFill>
                <a:latin typeface="Ink Free" panose="03080402000500000000" pitchFamily="66" charset="0"/>
              </a:rPr>
              <a:t>*</a:t>
            </a:r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Some restrictions apply: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Can show absence, but cannot show presence;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Sometimes cannot show either;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How much time do you have?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  <a:latin typeface="Ink Free" panose="03080402000500000000" pitchFamily="66" charset="0"/>
            </a:endParaRPr>
          </a:p>
          <a:p>
            <a:endParaRPr lang="en-US" b="1" dirty="0">
              <a:solidFill>
                <a:schemeClr val="tx1"/>
              </a:solidFill>
              <a:latin typeface="Ink Free" panose="03080402000500000000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C2EE4F-DD84-4847-97C3-D4F29381D2E5}"/>
              </a:ext>
            </a:extLst>
          </p:cNvPr>
          <p:cNvSpPr txBox="1"/>
          <p:nvPr/>
        </p:nvSpPr>
        <p:spPr>
          <a:xfrm>
            <a:off x="1723103" y="3665418"/>
            <a:ext cx="30008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81360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7B5D-FB6C-436E-B15E-6071C1AF4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this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47AF-DDC1-4EDB-B11F-00E505483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impractical goal of </a:t>
            </a:r>
            <a:r>
              <a:rPr lang="en-US" b="1" dirty="0"/>
              <a:t>program verification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lies between testing and verification?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Partial verification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Optional type systems</a:t>
            </a:r>
          </a:p>
          <a:p>
            <a:pPr lvl="2"/>
            <a:r>
              <a:rPr lang="en-US" dirty="0"/>
              <a:t>(Should be familiar: TypeScript anyone?)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Bug finders</a:t>
            </a:r>
          </a:p>
          <a:p>
            <a:pPr lvl="2"/>
            <a:r>
              <a:rPr lang="en-US" dirty="0"/>
              <a:t>(Also familiar: es-lint)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D1BF0-3FF8-4C70-9176-0B4EFBC9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8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3575-0593-49FD-831F-131BB6CC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ECCD-9823-405F-AA9A-D0CC235AD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lesson, you should be able to:</a:t>
            </a:r>
          </a:p>
          <a:p>
            <a:pPr lvl="1" fontAlgn="base"/>
            <a:r>
              <a:rPr lang="en-US" dirty="0"/>
              <a:t>List challenges preventing full verification;</a:t>
            </a:r>
          </a:p>
          <a:p>
            <a:pPr lvl="1" fontAlgn="base"/>
            <a:r>
              <a:rPr lang="en-US" dirty="0"/>
              <a:t>Define false/true negatives/positives;</a:t>
            </a:r>
          </a:p>
          <a:p>
            <a:pPr lvl="1" fontAlgn="base"/>
            <a:r>
              <a:rPr lang="en-US" dirty="0"/>
              <a:t>Variously describe the effects of false positives and negatives;</a:t>
            </a:r>
          </a:p>
          <a:p>
            <a:pPr lvl="1" fontAlgn="base"/>
            <a:r>
              <a:rPr lang="en-US" dirty="0"/>
              <a:t>Explain when to integrate static analysis into builds.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B1048-3EB8-4281-8361-E7EB70F6F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5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AB61-9868-2B45-BA10-194E069E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b">
            <a:normAutofit/>
          </a:bodyPr>
          <a:lstStyle/>
          <a:p>
            <a:r>
              <a:rPr lang="en-US" dirty="0"/>
              <a:t>Verification Checks Code Against Specification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185CEF6-71C5-E847-8E81-646468087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112" y="1825625"/>
            <a:ext cx="2783775" cy="4351338"/>
          </a:xfrm>
          <a:noFill/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4883B79-A6BF-426D-BFFF-8469BB557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</a:t>
            </a:r>
            <a:r>
              <a:rPr lang="en-US" dirty="0"/>
              <a:t> Specification: What the system is supposed to do.</a:t>
            </a:r>
          </a:p>
          <a:p>
            <a:pPr marL="0" indent="0">
              <a:buNone/>
            </a:pPr>
            <a:r>
              <a:rPr lang="en-US" b="1" dirty="0"/>
              <a:t>B</a:t>
            </a:r>
            <a:r>
              <a:rPr lang="en-US" dirty="0"/>
              <a:t> Code: What the system actually does.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Difficulties:</a:t>
            </a:r>
          </a:p>
          <a:p>
            <a:pPr lvl="1"/>
            <a:r>
              <a:rPr lang="en-US" dirty="0"/>
              <a:t>Need a </a:t>
            </a:r>
            <a:r>
              <a:rPr lang="en-US" b="1" dirty="0"/>
              <a:t>full formal </a:t>
            </a:r>
            <a:r>
              <a:rPr lang="en-US" dirty="0"/>
              <a:t>specification;</a:t>
            </a:r>
          </a:p>
          <a:p>
            <a:pPr lvl="1"/>
            <a:r>
              <a:rPr lang="en-US" dirty="0"/>
              <a:t>Even proving termination is undecidable, let alone proving adherence to a specification.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F809D-2435-FA49-8D1E-D3E88065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0F37917-FD3A-4669-9018-DA04BCDD3D75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7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DA1FA5B-8B8E-9C49-9CC1-FC0FECFAD71C}"/>
              </a:ext>
            </a:extLst>
          </p:cNvPr>
          <p:cNvSpPr/>
          <p:nvPr/>
        </p:nvSpPr>
        <p:spPr>
          <a:xfrm>
            <a:off x="5915577" y="4114800"/>
            <a:ext cx="1812577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92557D-A8CB-2F40-9812-83A2296C4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Full Formal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FF81-E70B-5649-8A4E-5D4A66427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precisely defines exactly the behavior that the system should have:</a:t>
            </a:r>
          </a:p>
          <a:p>
            <a:pPr lvl="1"/>
            <a:r>
              <a:rPr lang="en-US" dirty="0"/>
              <a:t>What the outputs are in terms of the inputs;</a:t>
            </a:r>
          </a:p>
          <a:p>
            <a:pPr lvl="1"/>
            <a:r>
              <a:rPr lang="en-US" dirty="0"/>
              <a:t>What behaviors the system should have.</a:t>
            </a:r>
          </a:p>
          <a:p>
            <a:r>
              <a:rPr lang="en-US" dirty="0"/>
              <a:t>Wait a minute!  That’s called a program.</a:t>
            </a:r>
          </a:p>
          <a:p>
            <a:r>
              <a:rPr lang="en-US" dirty="0"/>
              <a:t>Yes, a full formal specification is essentially a program, perhaps expressed at a higher level.</a:t>
            </a:r>
          </a:p>
          <a:p>
            <a:pPr lvl="1"/>
            <a:r>
              <a:rPr lang="en-US" dirty="0"/>
              <a:t>… with all the complexity that entails,</a:t>
            </a:r>
          </a:p>
          <a:p>
            <a:pPr lvl="1"/>
            <a:r>
              <a:rPr lang="en-US" dirty="0"/>
              <a:t>… including bugs!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F0F77-CCE8-D14F-8454-65D9F11C2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51C8FA-2274-4943-A3D8-A3D1C85B6E87}"/>
              </a:ext>
            </a:extLst>
          </p:cNvPr>
          <p:cNvSpPr/>
          <p:nvPr/>
        </p:nvSpPr>
        <p:spPr>
          <a:xfrm>
            <a:off x="5579807" y="5397779"/>
            <a:ext cx="2443316" cy="90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We can’t avoid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Human fallibility.</a:t>
            </a:r>
          </a:p>
          <a:p>
            <a:endParaRPr lang="en-US" b="1" dirty="0">
              <a:solidFill>
                <a:schemeClr val="tx1"/>
              </a:solidFill>
              <a:latin typeface="Ink Free" panose="030804020005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69FFA0-8AE6-D74E-9A7E-E48098A0FB10}"/>
              </a:ext>
            </a:extLst>
          </p:cNvPr>
          <p:cNvSpPr/>
          <p:nvPr/>
        </p:nvSpPr>
        <p:spPr>
          <a:xfrm>
            <a:off x="8244349" y="3927901"/>
            <a:ext cx="2443316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Inefficiently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Ink Free" panose="03080402000500000000" pitchFamily="66" charset="0"/>
              </a:rPr>
              <a:t>(w/o algorithms)</a:t>
            </a:r>
          </a:p>
        </p:txBody>
      </p:sp>
    </p:spTree>
    <p:extLst>
      <p:ext uri="{BB962C8B-B14F-4D97-AF65-F5344CB8AC3E}">
        <p14:creationId xmlns:p14="http://schemas.microsoft.com/office/powerpoint/2010/main" val="2384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F2BA-7E8C-EC41-B035-A69EE251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Must Be Modular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52E78-1B08-3F4D-BA15-89C3488A3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modularity</a:t>
            </a:r>
          </a:p>
          <a:p>
            <a:pPr lvl="1"/>
            <a:r>
              <a:rPr lang="en-US" dirty="0"/>
              <a:t>Specification is incomprehensible</a:t>
            </a:r>
          </a:p>
          <a:p>
            <a:pPr lvl="2"/>
            <a:r>
              <a:rPr lang="en-US" dirty="0"/>
              <a:t>It is likely </a:t>
            </a:r>
            <a:r>
              <a:rPr lang="en-US" i="1" dirty="0"/>
              <a:t>inadequate</a:t>
            </a:r>
            <a:r>
              <a:rPr lang="en-US" dirty="0"/>
              <a:t> (i.e., doesn’t specify what we want).</a:t>
            </a:r>
          </a:p>
          <a:p>
            <a:pPr lvl="1"/>
            <a:r>
              <a:rPr lang="en-US" dirty="0"/>
              <a:t>Specification is unprovable</a:t>
            </a:r>
          </a:p>
          <a:p>
            <a:pPr lvl="2"/>
            <a:r>
              <a:rPr lang="en-US" dirty="0"/>
              <a:t>Proof checking is usually exponential or worse</a:t>
            </a:r>
          </a:p>
          <a:p>
            <a:pPr lvl="3"/>
            <a:r>
              <a:rPr lang="en-US" dirty="0"/>
              <a:t>Must break down into usable pieces.</a:t>
            </a:r>
          </a:p>
          <a:p>
            <a:r>
              <a:rPr lang="en-US" dirty="0"/>
              <a:t>Specification has to be maintained as code is:</a:t>
            </a:r>
          </a:p>
          <a:p>
            <a:pPr lvl="1"/>
            <a:r>
              <a:rPr lang="en-US" dirty="0"/>
              <a:t>Every function/class/module needs specification.</a:t>
            </a:r>
          </a:p>
          <a:p>
            <a:pPr lvl="1"/>
            <a:r>
              <a:rPr lang="en-US" dirty="0"/>
              <a:t>Even every loop needs its own specification.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50AED-FECF-B94F-B17D-52C9AED4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8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3F4AB-47D3-1A4B-91D6-9E5A8B60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Must Be Modular Too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CC8E5-FEE9-374D-82B2-77DF76D4B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verification proof is usually very complex, needing lemmas written by hand.</a:t>
            </a:r>
          </a:p>
          <a:p>
            <a:pPr lvl="1"/>
            <a:r>
              <a:rPr lang="en-US" dirty="0"/>
              <a:t>Typically written and stored along with the specification.</a:t>
            </a:r>
          </a:p>
          <a:p>
            <a:r>
              <a:rPr lang="en-US" dirty="0"/>
              <a:t>Engineering proofs is a highly specialized skill:</a:t>
            </a:r>
          </a:p>
          <a:p>
            <a:pPr lvl="1"/>
            <a:r>
              <a:rPr lang="en-US" dirty="0"/>
              <a:t>Hint: harder than coding → More $$$</a:t>
            </a:r>
          </a:p>
          <a:p>
            <a:pPr lvl="1"/>
            <a:r>
              <a:rPr lang="en-US" dirty="0"/>
              <a:t>Proof must be updated </a:t>
            </a:r>
          </a:p>
          <a:p>
            <a:pPr lvl="2"/>
            <a:r>
              <a:rPr lang="en-US" b="1" dirty="0"/>
              <a:t>every time </a:t>
            </a:r>
            <a:r>
              <a:rPr lang="en-US" dirty="0"/>
              <a:t>program </a:t>
            </a:r>
            <a:r>
              <a:rPr lang="en-US" b="1" dirty="0"/>
              <a:t>or</a:t>
            </a:r>
            <a:r>
              <a:rPr lang="en-US" dirty="0"/>
              <a:t> specification changes!</a:t>
            </a:r>
          </a:p>
          <a:p>
            <a:r>
              <a:rPr lang="en-US" dirty="0"/>
              <a:t>Usually too expensive unless safety critical </a:t>
            </a:r>
            <a:r>
              <a:rPr lang="en-US" b="1" dirty="0"/>
              <a:t>and</a:t>
            </a:r>
            <a:r>
              <a:rPr lang="en-US" dirty="0"/>
              <a:t> mandated by regulation.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954CE-6F7D-6F43-BEEE-5EEBD3385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E603C-83D1-3546-BA18-A8D1A11F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Verification Doesn’t Prove Presence of Bugs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2FC79-B070-B046-B438-C66F73603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Verification fails if</a:t>
            </a:r>
          </a:p>
          <a:p>
            <a:pPr lvl="1"/>
            <a:r>
              <a:rPr lang="en-US" dirty="0"/>
              <a:t>Missing lemma for unit behavior, or</a:t>
            </a:r>
          </a:p>
          <a:p>
            <a:pPr lvl="1"/>
            <a:r>
              <a:rPr lang="en-US" dirty="0"/>
              <a:t>Cannot verify loop invariant, or</a:t>
            </a:r>
          </a:p>
          <a:p>
            <a:pPr lvl="1"/>
            <a:r>
              <a:rPr lang="en-US" dirty="0"/>
              <a:t>Functional specification missing a piece, or</a:t>
            </a:r>
          </a:p>
          <a:p>
            <a:pPr lvl="1"/>
            <a:r>
              <a:rPr lang="en-US" dirty="0"/>
              <a:t>Run out of time trying to construct proof, or</a:t>
            </a:r>
          </a:p>
          <a:p>
            <a:pPr lvl="1"/>
            <a:r>
              <a:rPr lang="en-US" dirty="0"/>
              <a:t>Specification is wrong.</a:t>
            </a:r>
          </a:p>
          <a:p>
            <a:r>
              <a:rPr lang="en-US" dirty="0"/>
              <a:t>Constructing the proof can easily take as long as constructing the software, if not much more.</a:t>
            </a:r>
          </a:p>
          <a:p>
            <a:pPr lvl="1"/>
            <a:r>
              <a:rPr lang="en-US" dirty="0"/>
              <a:t>Just because there is no proof does not mean the software has a fault.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9E90A-CAD0-3244-8AED-967BF000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0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arrow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2">
            <a:lumMod val="20000"/>
            <a:lumOff val="80000"/>
          </a:schemeClr>
        </a:solidFill>
        <a:ln>
          <a:solidFill>
            <a:srgbClr val="0070C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l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Lesson 2.1 Documenting Your Design" id="{558FD38C-8711-CB43-A1E4-12EC5E9DD09B}" vid="{406B3AE4-9970-1245-8651-E29A8F459A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</TotalTime>
  <Words>1116</Words>
  <Application>Microsoft Macintosh PowerPoint</Application>
  <PresentationFormat>Widescreen</PresentationFormat>
  <Paragraphs>184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Chalkboard SE</vt:lpstr>
      <vt:lpstr>Arial</vt:lpstr>
      <vt:lpstr>Verdana</vt:lpstr>
      <vt:lpstr>Ink Free</vt:lpstr>
      <vt:lpstr>Office Theme</vt:lpstr>
      <vt:lpstr>CS 4350: Fundamentals of Software Engineering CS 5500: Foundations of Software Engineering  Lesson 8.1 Static Program Analysis</vt:lpstr>
      <vt:lpstr>Alternatives to Testing</vt:lpstr>
      <vt:lpstr>Outline of this lesson</vt:lpstr>
      <vt:lpstr>Learning Objectives for this Lesson</vt:lpstr>
      <vt:lpstr>Verification Checks Code Against Specification</vt:lpstr>
      <vt:lpstr>A Full Formal Specification</vt:lpstr>
      <vt:lpstr>Specification Must Be Modular</vt:lpstr>
      <vt:lpstr>Proof Must Be Modular Too</vt:lpstr>
      <vt:lpstr>Verification Doesn’t Prove Presence of Bugs</vt:lpstr>
      <vt:lpstr>PowerPoint Presentation</vt:lpstr>
      <vt:lpstr>Bug Detection</vt:lpstr>
      <vt:lpstr>Static Program Analysis</vt:lpstr>
      <vt:lpstr>Compromises with Static Analysis</vt:lpstr>
      <vt:lpstr>Effects of Analysis Imprecision</vt:lpstr>
      <vt:lpstr>Google defined “Effective False Positive”</vt:lpstr>
      <vt:lpstr>Criteria For Automated Program Analysis</vt:lpstr>
      <vt:lpstr>Review: Learning Objectives for this Lesson</vt:lpstr>
      <vt:lpstr>Next steps...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4350: Fundamentals of Software Engineering CS 5500: Foundations of Software Engineering  Lesson 8.1 Static Program Analysis</dc:title>
  <dc:creator>John T Boyland</dc:creator>
  <cp:lastModifiedBy>John T Boyland</cp:lastModifiedBy>
  <cp:revision>34</cp:revision>
  <dcterms:created xsi:type="dcterms:W3CDTF">2021-02-11T00:56:10Z</dcterms:created>
  <dcterms:modified xsi:type="dcterms:W3CDTF">2021-03-04T17:28:30Z</dcterms:modified>
</cp:coreProperties>
</file>